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0" r:id="rId6"/>
    <p:sldId id="261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320EB-5352-40AA-A0A9-C13066E1373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773C5012-55F9-436E-B78B-2A38D8AAA0C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标准层面</a:t>
          </a:r>
          <a:r>
            <a:rPr lang="zh-CN" altLang="en-US"/>
            <a:t/>
          </a:r>
          <a:endParaRPr lang="zh-CN" altLang="en-US"/>
        </a:p>
      </dgm:t>
    </dgm:pt>
    <dgm:pt modelId="{E1399106-9BE2-43F4-9430-F473CB36780F}" cxnId="{B21C0988-FE14-432E-B06B-A5CEB63EC1AF}" type="parTrans">
      <dgm:prSet/>
      <dgm:spPr/>
      <dgm:t>
        <a:bodyPr/>
        <a:p>
          <a:endParaRPr lang="zh-CN" altLang="en-US"/>
        </a:p>
      </dgm:t>
    </dgm:pt>
    <dgm:pt modelId="{507A6FE3-4D55-4ED6-A973-429D64C5DF28}" cxnId="{B21C0988-FE14-432E-B06B-A5CEB63EC1AF}" type="sibTrans">
      <dgm:prSet/>
      <dgm:spPr/>
      <dgm:t>
        <a:bodyPr/>
        <a:p>
          <a:endParaRPr lang="zh-CN" altLang="en-US"/>
        </a:p>
      </dgm:t>
    </dgm:pt>
    <dgm:pt modelId="{CA58FE74-4619-4E47-BA6C-E0CD35AF5AC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资源层面</a:t>
          </a:r>
          <a:r>
            <a:rPr lang="zh-CN" altLang="en-US"/>
            <a:t/>
          </a:r>
          <a:endParaRPr lang="zh-CN" altLang="en-US"/>
        </a:p>
      </dgm:t>
    </dgm:pt>
    <dgm:pt modelId="{EBAD4DA7-135F-4F4E-9475-804E7DC205D2}" cxnId="{C3F0D271-7626-4CDB-9582-D566351B4F67}" type="parTrans">
      <dgm:prSet/>
      <dgm:spPr/>
      <dgm:t>
        <a:bodyPr/>
        <a:p>
          <a:endParaRPr lang="zh-CN" altLang="en-US"/>
        </a:p>
      </dgm:t>
    </dgm:pt>
    <dgm:pt modelId="{5723A07A-E737-45B0-B84E-97FB4DE86580}" cxnId="{C3F0D271-7626-4CDB-9582-D566351B4F67}" type="sibTrans">
      <dgm:prSet/>
      <dgm:spPr/>
      <dgm:t>
        <a:bodyPr/>
        <a:p>
          <a:endParaRPr lang="zh-CN" altLang="en-US"/>
        </a:p>
      </dgm:t>
    </dgm:pt>
    <dgm:pt modelId="{D3284563-CEAB-43B3-81C4-5F6C081CBB7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服务层面</a:t>
          </a:r>
          <a:r>
            <a:rPr lang="zh-CN" altLang="en-US"/>
            <a:t/>
          </a:r>
          <a:endParaRPr lang="zh-CN" altLang="en-US"/>
        </a:p>
      </dgm:t>
    </dgm:pt>
    <dgm:pt modelId="{A2E240DA-ABFA-4A24-BE34-ABE926603D67}" cxnId="{E1A4F5BE-86DB-4D12-99A5-4F1EDEC43ED8}" type="parTrans">
      <dgm:prSet/>
      <dgm:spPr/>
      <dgm:t>
        <a:bodyPr/>
        <a:p>
          <a:endParaRPr lang="zh-CN" altLang="en-US"/>
        </a:p>
      </dgm:t>
    </dgm:pt>
    <dgm:pt modelId="{2E43EE94-FE21-4F90-81B3-CED5B1ECC8C9}" cxnId="{E1A4F5BE-86DB-4D12-99A5-4F1EDEC43ED8}" type="sibTrans">
      <dgm:prSet/>
      <dgm:spPr/>
      <dgm:t>
        <a:bodyPr/>
        <a:p>
          <a:endParaRPr lang="zh-CN" altLang="en-US"/>
        </a:p>
      </dgm:t>
    </dgm:pt>
    <dgm:pt modelId="{E5EECCA3-F875-4B71-92CC-9CCDFB7DBFEF}" type="pres">
      <dgm:prSet presAssocID="{26C320EB-5352-40AA-A0A9-C13066E1373C}" presName="linear" presStyleCnt="0">
        <dgm:presLayoutVars>
          <dgm:dir/>
          <dgm:animLvl val="lvl"/>
          <dgm:resizeHandles val="exact"/>
        </dgm:presLayoutVars>
      </dgm:prSet>
      <dgm:spPr/>
    </dgm:pt>
    <dgm:pt modelId="{667CAF5C-37C0-43B7-8B7E-02CCA3754DB9}" type="pres">
      <dgm:prSet presAssocID="{773C5012-55F9-436E-B78B-2A38D8AAA0C0}" presName="parentLin" presStyleCnt="0"/>
      <dgm:spPr/>
    </dgm:pt>
    <dgm:pt modelId="{58B158CB-C1D2-4676-88E6-6B3937A00A96}" type="pres">
      <dgm:prSet presAssocID="{773C5012-55F9-436E-B78B-2A38D8AAA0C0}" presName="parentLeftMargin" presStyleCnt="0"/>
      <dgm:spPr/>
    </dgm:pt>
    <dgm:pt modelId="{D0971512-D8E1-4E4B-89F4-FF2EB164C196}" type="pres">
      <dgm:prSet presAssocID="{773C5012-55F9-436E-B78B-2A38D8AAA0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5E10EBB-C85A-471E-9935-B48B9C39A12E}" type="pres">
      <dgm:prSet presAssocID="{773C5012-55F9-436E-B78B-2A38D8AAA0C0}" presName="negativeSpace" presStyleCnt="0"/>
      <dgm:spPr/>
    </dgm:pt>
    <dgm:pt modelId="{1F055725-8984-42CB-98CB-8E7728DD5EAB}" type="pres">
      <dgm:prSet presAssocID="{773C5012-55F9-436E-B78B-2A38D8AAA0C0}" presName="childText" presStyleLbl="conFgAcc1" presStyleIdx="0" presStyleCnt="3">
        <dgm:presLayoutVars>
          <dgm:bulletEnabled val="1"/>
        </dgm:presLayoutVars>
      </dgm:prSet>
      <dgm:spPr/>
    </dgm:pt>
    <dgm:pt modelId="{5785404B-F53E-4CF2-A702-90A46E89CED8}" type="pres">
      <dgm:prSet presAssocID="{507A6FE3-4D55-4ED6-A973-429D64C5DF28}" presName="spaceBetweenRectangles" presStyleCnt="0"/>
      <dgm:spPr/>
    </dgm:pt>
    <dgm:pt modelId="{EF963990-07B7-4DBC-8CFE-C86D15B61BB6}" type="pres">
      <dgm:prSet presAssocID="{CA58FE74-4619-4E47-BA6C-E0CD35AF5AC2}" presName="parentLin" presStyleCnt="0"/>
      <dgm:spPr/>
    </dgm:pt>
    <dgm:pt modelId="{AEA4B341-6C57-43B8-BC42-9813D43D1335}" type="pres">
      <dgm:prSet presAssocID="{CA58FE74-4619-4E47-BA6C-E0CD35AF5AC2}" presName="parentLeftMargin" presStyleCnt="0"/>
      <dgm:spPr/>
    </dgm:pt>
    <dgm:pt modelId="{DD07B078-3354-4F1B-9438-E4F95C4B43A6}" type="pres">
      <dgm:prSet presAssocID="{CA58FE74-4619-4E47-BA6C-E0CD35AF5AC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8F9047E-C8BE-4990-B6F7-84F4581E1FEA}" type="pres">
      <dgm:prSet presAssocID="{CA58FE74-4619-4E47-BA6C-E0CD35AF5AC2}" presName="negativeSpace" presStyleCnt="0"/>
      <dgm:spPr/>
    </dgm:pt>
    <dgm:pt modelId="{FB20FF5F-D131-4A8A-AEBC-01A2B84D6655}" type="pres">
      <dgm:prSet presAssocID="{CA58FE74-4619-4E47-BA6C-E0CD35AF5AC2}" presName="childText" presStyleLbl="conFgAcc1" presStyleIdx="1" presStyleCnt="3">
        <dgm:presLayoutVars>
          <dgm:bulletEnabled val="1"/>
        </dgm:presLayoutVars>
      </dgm:prSet>
      <dgm:spPr/>
    </dgm:pt>
    <dgm:pt modelId="{AC1FEB9E-7ED9-4E44-9D47-B63AE5862158}" type="pres">
      <dgm:prSet presAssocID="{5723A07A-E737-45B0-B84E-97FB4DE86580}" presName="spaceBetweenRectangles" presStyleCnt="0"/>
      <dgm:spPr/>
    </dgm:pt>
    <dgm:pt modelId="{04A221FB-3A34-4804-9E1E-FAA254BEF819}" type="pres">
      <dgm:prSet presAssocID="{D3284563-CEAB-43B3-81C4-5F6C081CBB78}" presName="parentLin" presStyleCnt="0"/>
      <dgm:spPr/>
    </dgm:pt>
    <dgm:pt modelId="{09CBCBA7-E2EE-4654-BCFB-AB2C2D77E66B}" type="pres">
      <dgm:prSet presAssocID="{D3284563-CEAB-43B3-81C4-5F6C081CBB78}" presName="parentLeftMargin" presStyleCnt="0"/>
      <dgm:spPr/>
    </dgm:pt>
    <dgm:pt modelId="{F8B30F84-9FC1-4455-B8FC-CA5DC2189586}" type="pres">
      <dgm:prSet presAssocID="{D3284563-CEAB-43B3-81C4-5F6C081CBB7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5AF99AA-34AA-4169-A0AA-91E0CC0C2D15}" type="pres">
      <dgm:prSet presAssocID="{D3284563-CEAB-43B3-81C4-5F6C081CBB78}" presName="negativeSpace" presStyleCnt="0"/>
      <dgm:spPr/>
    </dgm:pt>
    <dgm:pt modelId="{F855875C-E8B4-4273-8C6C-6A8EC3091B3C}" type="pres">
      <dgm:prSet presAssocID="{D3284563-CEAB-43B3-81C4-5F6C081CBB7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21C0988-FE14-432E-B06B-A5CEB63EC1AF}" srcId="{26C320EB-5352-40AA-A0A9-C13066E1373C}" destId="{773C5012-55F9-436E-B78B-2A38D8AAA0C0}" srcOrd="0" destOrd="0" parTransId="{E1399106-9BE2-43F4-9430-F473CB36780F}" sibTransId="{507A6FE3-4D55-4ED6-A973-429D64C5DF28}"/>
    <dgm:cxn modelId="{C3F0D271-7626-4CDB-9582-D566351B4F67}" srcId="{26C320EB-5352-40AA-A0A9-C13066E1373C}" destId="{CA58FE74-4619-4E47-BA6C-E0CD35AF5AC2}" srcOrd="1" destOrd="0" parTransId="{EBAD4DA7-135F-4F4E-9475-804E7DC205D2}" sibTransId="{5723A07A-E737-45B0-B84E-97FB4DE86580}"/>
    <dgm:cxn modelId="{E1A4F5BE-86DB-4D12-99A5-4F1EDEC43ED8}" srcId="{26C320EB-5352-40AA-A0A9-C13066E1373C}" destId="{D3284563-CEAB-43B3-81C4-5F6C081CBB78}" srcOrd="2" destOrd="0" parTransId="{A2E240DA-ABFA-4A24-BE34-ABE926603D67}" sibTransId="{2E43EE94-FE21-4F90-81B3-CED5B1ECC8C9}"/>
    <dgm:cxn modelId="{973B172F-934F-4DEC-83BC-39F2BE523262}" type="presOf" srcId="{26C320EB-5352-40AA-A0A9-C13066E1373C}" destId="{E5EECCA3-F875-4B71-92CC-9CCDFB7DBFEF}" srcOrd="0" destOrd="0" presId="urn:microsoft.com/office/officeart/2005/8/layout/list1"/>
    <dgm:cxn modelId="{0CE287EE-2E54-40FC-B417-B56FF83DE44E}" type="presParOf" srcId="{E5EECCA3-F875-4B71-92CC-9CCDFB7DBFEF}" destId="{667CAF5C-37C0-43B7-8B7E-02CCA3754DB9}" srcOrd="0" destOrd="0" presId="urn:microsoft.com/office/officeart/2005/8/layout/list1"/>
    <dgm:cxn modelId="{8B84E372-E13E-43CB-BBFC-63BC120CC1B2}" type="presParOf" srcId="{667CAF5C-37C0-43B7-8B7E-02CCA3754DB9}" destId="{58B158CB-C1D2-4676-88E6-6B3937A00A96}" srcOrd="0" destOrd="0" presId="urn:microsoft.com/office/officeart/2005/8/layout/list1"/>
    <dgm:cxn modelId="{DDB599C3-2C5A-441D-AC6E-2A13A00BD312}" type="presOf" srcId="{773C5012-55F9-436E-B78B-2A38D8AAA0C0}" destId="{58B158CB-C1D2-4676-88E6-6B3937A00A96}" srcOrd="0" destOrd="0" presId="urn:microsoft.com/office/officeart/2005/8/layout/list1"/>
    <dgm:cxn modelId="{E1C99C09-1BDA-4070-8753-4087EDADDBC4}" type="presParOf" srcId="{667CAF5C-37C0-43B7-8B7E-02CCA3754DB9}" destId="{D0971512-D8E1-4E4B-89F4-FF2EB164C196}" srcOrd="1" destOrd="0" presId="urn:microsoft.com/office/officeart/2005/8/layout/list1"/>
    <dgm:cxn modelId="{0D0C05F3-69F4-40CC-97C8-443C755426D9}" type="presOf" srcId="{773C5012-55F9-436E-B78B-2A38D8AAA0C0}" destId="{D0971512-D8E1-4E4B-89F4-FF2EB164C196}" srcOrd="0" destOrd="0" presId="urn:microsoft.com/office/officeart/2005/8/layout/list1"/>
    <dgm:cxn modelId="{F61225E8-8E47-4AEF-B3CC-A8C7254F703E}" type="presParOf" srcId="{E5EECCA3-F875-4B71-92CC-9CCDFB7DBFEF}" destId="{05E10EBB-C85A-471E-9935-B48B9C39A12E}" srcOrd="1" destOrd="0" presId="urn:microsoft.com/office/officeart/2005/8/layout/list1"/>
    <dgm:cxn modelId="{C1EEF5B3-40C7-4546-A236-049A733F19A0}" type="presParOf" srcId="{E5EECCA3-F875-4B71-92CC-9CCDFB7DBFEF}" destId="{1F055725-8984-42CB-98CB-8E7728DD5EAB}" srcOrd="2" destOrd="0" presId="urn:microsoft.com/office/officeart/2005/8/layout/list1"/>
    <dgm:cxn modelId="{83269B1E-E872-4445-B7A9-F893F6C0BE3E}" type="presParOf" srcId="{E5EECCA3-F875-4B71-92CC-9CCDFB7DBFEF}" destId="{5785404B-F53E-4CF2-A702-90A46E89CED8}" srcOrd="3" destOrd="0" presId="urn:microsoft.com/office/officeart/2005/8/layout/list1"/>
    <dgm:cxn modelId="{E5A3F996-A142-42FC-BB93-021B52FB0A09}" type="presParOf" srcId="{E5EECCA3-F875-4B71-92CC-9CCDFB7DBFEF}" destId="{EF963990-07B7-4DBC-8CFE-C86D15B61BB6}" srcOrd="4" destOrd="0" presId="urn:microsoft.com/office/officeart/2005/8/layout/list1"/>
    <dgm:cxn modelId="{21749D2A-595B-4744-8A4D-D5D8053A1E0D}" type="presParOf" srcId="{EF963990-07B7-4DBC-8CFE-C86D15B61BB6}" destId="{AEA4B341-6C57-43B8-BC42-9813D43D1335}" srcOrd="0" destOrd="4" presId="urn:microsoft.com/office/officeart/2005/8/layout/list1"/>
    <dgm:cxn modelId="{DA6351B8-C4C0-4BD0-B15E-1A43526ECD4B}" type="presOf" srcId="{CA58FE74-4619-4E47-BA6C-E0CD35AF5AC2}" destId="{AEA4B341-6C57-43B8-BC42-9813D43D1335}" srcOrd="0" destOrd="0" presId="urn:microsoft.com/office/officeart/2005/8/layout/list1"/>
    <dgm:cxn modelId="{56B9E574-589B-4C32-990E-7E5C12DA084E}" type="presParOf" srcId="{EF963990-07B7-4DBC-8CFE-C86D15B61BB6}" destId="{DD07B078-3354-4F1B-9438-E4F95C4B43A6}" srcOrd="1" destOrd="4" presId="urn:microsoft.com/office/officeart/2005/8/layout/list1"/>
    <dgm:cxn modelId="{78ADEFB3-7C95-4062-9E0B-B1B7DDDE883A}" type="presOf" srcId="{CA58FE74-4619-4E47-BA6C-E0CD35AF5AC2}" destId="{DD07B078-3354-4F1B-9438-E4F95C4B43A6}" srcOrd="0" destOrd="0" presId="urn:microsoft.com/office/officeart/2005/8/layout/list1"/>
    <dgm:cxn modelId="{090F37A3-C59C-440F-B603-90366A70C411}" type="presParOf" srcId="{E5EECCA3-F875-4B71-92CC-9CCDFB7DBFEF}" destId="{98F9047E-C8BE-4990-B6F7-84F4581E1FEA}" srcOrd="5" destOrd="0" presId="urn:microsoft.com/office/officeart/2005/8/layout/list1"/>
    <dgm:cxn modelId="{4E5764E5-AD43-4853-8E06-805D8147E12B}" type="presParOf" srcId="{E5EECCA3-F875-4B71-92CC-9CCDFB7DBFEF}" destId="{FB20FF5F-D131-4A8A-AEBC-01A2B84D6655}" srcOrd="6" destOrd="0" presId="urn:microsoft.com/office/officeart/2005/8/layout/list1"/>
    <dgm:cxn modelId="{B48482D3-DD73-4C8F-B750-3960FFDBC69F}" type="presParOf" srcId="{E5EECCA3-F875-4B71-92CC-9CCDFB7DBFEF}" destId="{AC1FEB9E-7ED9-4E44-9D47-B63AE5862158}" srcOrd="7" destOrd="0" presId="urn:microsoft.com/office/officeart/2005/8/layout/list1"/>
    <dgm:cxn modelId="{E32A8D11-8641-41EA-A340-1864B2EF6274}" type="presParOf" srcId="{E5EECCA3-F875-4B71-92CC-9CCDFB7DBFEF}" destId="{04A221FB-3A34-4804-9E1E-FAA254BEF819}" srcOrd="8" destOrd="0" presId="urn:microsoft.com/office/officeart/2005/8/layout/list1"/>
    <dgm:cxn modelId="{451FC63C-E587-4D32-B383-38828B63A3F9}" type="presParOf" srcId="{04A221FB-3A34-4804-9E1E-FAA254BEF819}" destId="{09CBCBA7-E2EE-4654-BCFB-AB2C2D77E66B}" srcOrd="0" destOrd="8" presId="urn:microsoft.com/office/officeart/2005/8/layout/list1"/>
    <dgm:cxn modelId="{4102CE7C-2D96-44EF-AD5A-2ED02EAC6F49}" type="presOf" srcId="{D3284563-CEAB-43B3-81C4-5F6C081CBB78}" destId="{09CBCBA7-E2EE-4654-BCFB-AB2C2D77E66B}" srcOrd="0" destOrd="0" presId="urn:microsoft.com/office/officeart/2005/8/layout/list1"/>
    <dgm:cxn modelId="{CDD43693-9FC2-4319-9C0C-8275EF464FE5}" type="presParOf" srcId="{04A221FB-3A34-4804-9E1E-FAA254BEF819}" destId="{F8B30F84-9FC1-4455-B8FC-CA5DC2189586}" srcOrd="1" destOrd="8" presId="urn:microsoft.com/office/officeart/2005/8/layout/list1"/>
    <dgm:cxn modelId="{D2840C31-71D3-4F0B-A19D-EABC6A0815EA}" type="presOf" srcId="{D3284563-CEAB-43B3-81C4-5F6C081CBB78}" destId="{F8B30F84-9FC1-4455-B8FC-CA5DC2189586}" srcOrd="0" destOrd="0" presId="urn:microsoft.com/office/officeart/2005/8/layout/list1"/>
    <dgm:cxn modelId="{102144BF-662F-4402-90FE-8892743AD8D3}" type="presParOf" srcId="{E5EECCA3-F875-4B71-92CC-9CCDFB7DBFEF}" destId="{75AF99AA-34AA-4169-A0AA-91E0CC0C2D15}" srcOrd="9" destOrd="0" presId="urn:microsoft.com/office/officeart/2005/8/layout/list1"/>
    <dgm:cxn modelId="{1F9A37E0-EB70-4444-A64E-8485B650FD7D}" type="presParOf" srcId="{E5EECCA3-F875-4B71-92CC-9CCDFB7DBFEF}" destId="{F855875C-E8B4-4273-8C6C-6A8EC3091B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115050" cy="3337560"/>
        <a:chOff x="0" y="0"/>
        <a:chExt cx="6115050" cy="3337560"/>
      </a:xfrm>
    </dsp:grpSpPr>
    <dsp:sp modelId="{1F055725-8984-42CB-98CB-8E7728DD5EAB}">
      <dsp:nvSpPr>
        <dsp:cNvPr id="5" name="矩形 4"/>
        <dsp:cNvSpPr/>
      </dsp:nvSpPr>
      <dsp:spPr bwMode="white">
        <a:xfrm>
          <a:off x="0" y="404280"/>
          <a:ext cx="6115050" cy="63000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74595" tIns="520700" rIns="474595" bIns="177800" anchor="t"/>
        <a:lstStyle>
          <a:lvl1pPr algn="l">
            <a:defRPr sz="25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404280"/>
        <a:ext cx="6115050" cy="630000"/>
      </dsp:txXfrm>
    </dsp:sp>
    <dsp:sp modelId="{D0971512-D8E1-4E4B-89F4-FF2EB164C196}">
      <dsp:nvSpPr>
        <dsp:cNvPr id="4" name="圆角矩形 3"/>
        <dsp:cNvSpPr/>
      </dsp:nvSpPr>
      <dsp:spPr bwMode="white">
        <a:xfrm>
          <a:off x="305753" y="35280"/>
          <a:ext cx="4280535" cy="7380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61794" tIns="0" rIns="161794" bIns="0" anchor="ctr"/>
        <a:lstStyle>
          <a:lvl1pPr algn="l">
            <a:defRPr sz="25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标准层面</a:t>
          </a:r>
          <a:endParaRPr lang="zh-CN" altLang="en-US"/>
        </a:p>
      </dsp:txBody>
      <dsp:txXfrm>
        <a:off x="305753" y="35280"/>
        <a:ext cx="4280535" cy="738000"/>
      </dsp:txXfrm>
    </dsp:sp>
    <dsp:sp modelId="{FB20FF5F-D131-4A8A-AEBC-01A2B84D6655}">
      <dsp:nvSpPr>
        <dsp:cNvPr id="8" name="矩形 7"/>
        <dsp:cNvSpPr/>
      </dsp:nvSpPr>
      <dsp:spPr bwMode="white">
        <a:xfrm>
          <a:off x="0" y="1538280"/>
          <a:ext cx="6115050" cy="63000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74595" tIns="520700" rIns="474595" bIns="177800" anchor="t"/>
        <a:lstStyle>
          <a:lvl1pPr algn="l">
            <a:defRPr sz="25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1538280"/>
        <a:ext cx="6115050" cy="630000"/>
      </dsp:txXfrm>
    </dsp:sp>
    <dsp:sp modelId="{DD07B078-3354-4F1B-9438-E4F95C4B43A6}">
      <dsp:nvSpPr>
        <dsp:cNvPr id="7" name="圆角矩形 6"/>
        <dsp:cNvSpPr/>
      </dsp:nvSpPr>
      <dsp:spPr bwMode="white">
        <a:xfrm>
          <a:off x="305753" y="1169280"/>
          <a:ext cx="4280535" cy="7380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61794" tIns="0" rIns="161794" bIns="0" anchor="ctr"/>
        <a:lstStyle>
          <a:lvl1pPr algn="l">
            <a:defRPr sz="25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资源层面</a:t>
          </a:r>
          <a:endParaRPr lang="zh-CN" altLang="en-US"/>
        </a:p>
      </dsp:txBody>
      <dsp:txXfrm>
        <a:off x="305753" y="1169280"/>
        <a:ext cx="4280535" cy="738000"/>
      </dsp:txXfrm>
    </dsp:sp>
    <dsp:sp modelId="{F855875C-E8B4-4273-8C6C-6A8EC3091B3C}">
      <dsp:nvSpPr>
        <dsp:cNvPr id="11" name="矩形 10"/>
        <dsp:cNvSpPr/>
      </dsp:nvSpPr>
      <dsp:spPr bwMode="white">
        <a:xfrm>
          <a:off x="0" y="2672280"/>
          <a:ext cx="6115050" cy="63000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74595" tIns="520700" rIns="474595" bIns="177800" anchor="t"/>
        <a:lstStyle>
          <a:lvl1pPr algn="l">
            <a:defRPr sz="2500"/>
          </a:lvl1pPr>
          <a:lvl2pPr marL="228600" indent="-228600" algn="l">
            <a:defRPr sz="2500"/>
          </a:lvl2pPr>
          <a:lvl3pPr marL="457200" indent="-228600" algn="l">
            <a:defRPr sz="2500"/>
          </a:lvl3pPr>
          <a:lvl4pPr marL="685800" indent="-228600" algn="l">
            <a:defRPr sz="2500"/>
          </a:lvl4pPr>
          <a:lvl5pPr marL="914400" indent="-228600" algn="l">
            <a:defRPr sz="2500"/>
          </a:lvl5pPr>
          <a:lvl6pPr marL="1143000" indent="-228600" algn="l">
            <a:defRPr sz="2500"/>
          </a:lvl6pPr>
          <a:lvl7pPr marL="1371600" indent="-228600" algn="l">
            <a:defRPr sz="2500"/>
          </a:lvl7pPr>
          <a:lvl8pPr marL="1600200" indent="-228600" algn="l">
            <a:defRPr sz="2500"/>
          </a:lvl8pPr>
          <a:lvl9pPr marL="1828800" indent="-228600" algn="l">
            <a:defRPr sz="2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2672280"/>
        <a:ext cx="6115050" cy="630000"/>
      </dsp:txXfrm>
    </dsp:sp>
    <dsp:sp modelId="{F8B30F84-9FC1-4455-B8FC-CA5DC2189586}">
      <dsp:nvSpPr>
        <dsp:cNvPr id="10" name="圆角矩形 9"/>
        <dsp:cNvSpPr/>
      </dsp:nvSpPr>
      <dsp:spPr bwMode="white">
        <a:xfrm>
          <a:off x="305753" y="2303280"/>
          <a:ext cx="4280535" cy="7380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61794" tIns="0" rIns="161794" bIns="0" anchor="ctr"/>
        <a:lstStyle>
          <a:lvl1pPr algn="l">
            <a:defRPr sz="25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服务层面</a:t>
          </a:r>
          <a:endParaRPr lang="zh-CN" altLang="en-US"/>
        </a:p>
      </dsp:txBody>
      <dsp:txXfrm>
        <a:off x="305753" y="2303280"/>
        <a:ext cx="4280535" cy="738000"/>
      </dsp:txXfrm>
    </dsp:sp>
    <dsp:sp modelId="{58B158CB-C1D2-4676-88E6-6B3937A00A96}">
      <dsp:nvSpPr>
        <dsp:cNvPr id="3" name="矩形 2" hidden="1"/>
        <dsp:cNvSpPr/>
      </dsp:nvSpPr>
      <dsp:spPr>
        <a:xfrm>
          <a:off x="0" y="35280"/>
          <a:ext cx="305753" cy="738000"/>
        </a:xfrm>
        <a:prstGeom prst="rect">
          <a:avLst/>
        </a:prstGeom>
      </dsp:spPr>
      <dsp:txXfrm>
        <a:off x="0" y="35280"/>
        <a:ext cx="305753" cy="738000"/>
      </dsp:txXfrm>
    </dsp:sp>
    <dsp:sp modelId="{AEA4B341-6C57-43B8-BC42-9813D43D1335}">
      <dsp:nvSpPr>
        <dsp:cNvPr id="6" name="矩形 5" hidden="1"/>
        <dsp:cNvSpPr/>
      </dsp:nvSpPr>
      <dsp:spPr>
        <a:xfrm>
          <a:off x="0" y="1169280"/>
          <a:ext cx="305753" cy="738000"/>
        </a:xfrm>
        <a:prstGeom prst="rect">
          <a:avLst/>
        </a:prstGeom>
      </dsp:spPr>
      <dsp:txXfrm>
        <a:off x="0" y="1169280"/>
        <a:ext cx="305753" cy="738000"/>
      </dsp:txXfrm>
    </dsp:sp>
    <dsp:sp modelId="{09CBCBA7-E2EE-4654-BCFB-AB2C2D77E66B}">
      <dsp:nvSpPr>
        <dsp:cNvPr id="9" name="矩形 8" hidden="1"/>
        <dsp:cNvSpPr/>
      </dsp:nvSpPr>
      <dsp:spPr>
        <a:xfrm>
          <a:off x="0" y="2303280"/>
          <a:ext cx="305753" cy="738000"/>
        </a:xfrm>
        <a:prstGeom prst="rect">
          <a:avLst/>
        </a:prstGeom>
      </dsp:spPr>
      <dsp:txXfrm>
        <a:off x="0" y="2303280"/>
        <a:ext cx="305753" cy="73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5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8.png"/><Relationship Id="rId14" Type="http://schemas.openxmlformats.org/officeDocument/2006/relationships/image" Target="../media/image7.png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6.png"/><Relationship Id="rId10" Type="http://schemas.openxmlformats.org/officeDocument/2006/relationships/tags" Target="../tags/tag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833438"/>
            <a:ext cx="8001000" cy="20002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从郑智化事件看公共交通残疾人基础设施：历史纵深与创新视角下的数据洞察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909888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3643313"/>
            <a:ext cx="604838" cy="114300"/>
          </a:xfrm>
          <a:prstGeom prst="rect">
            <a:avLst/>
          </a:prstGeom>
          <a:solidFill>
            <a:srgbClr val="AAD7FF"/>
          </a:solidFill>
        </p:spPr>
      </p:sp>
      <p:sp>
        <p:nvSpPr>
          <p:cNvPr id="6" name="Text 3"/>
          <p:cNvSpPr/>
          <p:nvPr/>
        </p:nvSpPr>
        <p:spPr>
          <a:xfrm>
            <a:off x="571500" y="4090988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王焕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三重数据挖掘：档案、用户行为与媒介语义变迁构建权威数据库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档案数据溯源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0075" y="19454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整合1980年以来国家统计局、中国残联等官方报告，提取设施覆盖率、残疾人出行比例等关键指标，建立时间序列数据库。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2175" y="165496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用户行为分析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72175" y="19454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联合高德地图获取2020-2024年1.5亿次无障碍导航数据，识别投诉热点与使用习惯，反映真实使用痛点。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00075" y="306466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媒介语义演化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00075" y="33551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运用NLP技术抓取1990-2024年媒体报道，量化‘无障碍’‘权利’等关键词情感与频率变化，还原社会认知演进。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972175" y="306466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多源数据融合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5972175" y="33551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将政策文本、用户行为与公众话语三类数据交叉验证，构建可追溯、可分析、可呈现的权威研究底座。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时间序列分析：还原政策出台与设施改善之间的滞后效应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政策节点标记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锚定1989、2000、2023年关键政策发布时点，构建政策干预标识。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数据趋势对齐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2479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匹配政策时间轴与设施覆盖率、满意度等指标变化曲线。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滞后效应识别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22479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发现政策实施后3年设施覆盖率才显著上升，存在明显延迟。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20002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因果链条验证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22479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通过时间差分析，揭示政策落地需配套执行与资金支持。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9302" r="9302"/>
          <a:stretch>
            <a:fillRect/>
          </a:stretch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空间热点识别：基于高德地图1.5亿次服务数据定位问题高发区域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182880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3448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数据来源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6957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整合高德地图2020-2024年无障碍导航服务数据，覆盖1.5亿次用户行为记录，精准反映真实使用场景。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182880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3448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分析维度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36957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通过聚类分析识别投诉集中、设施使用中断频发的地理热点，揭示城乡接合部与老城区突出问题。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182880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3448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应用价值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36957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将抽象问题转化为可定位的空间证据，为后续实地验证与政策优化提供靶向支持。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动态图谱呈现：Tableau可视化‘政策-设施-满意度’联动机制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三维联动图谱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整合政策节点、设施覆盖率与用户满意度数据，构建1980-2023年动态演进图谱。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揭示滞后效应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可视化显示政策出台后3年设施覆盖率才显著提升，反映执行落地存在延迟。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趋势关联分析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通过时间轴联动展示，揭示政策强度与满意度变化的非同步性及影响周期。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74357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9302" r="9302"/>
          <a:stretch>
            <a:fillRect/>
          </a:stretch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国际对比沙盘：以响应时间等指标量化技术迭代对用户体验的影响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828800"/>
            <a:ext cx="8382000" cy="37242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675" y="197167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3B9D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771525" y="243840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聚焦量化指标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71525" y="2690813"/>
            <a:ext cx="1700213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以响应时间、故障率等可量化指标为核心评估依据。这些指标能够客观反映系统性能差异。为技术对标提供数据支撑。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795588" y="197167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2738438" y="243840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国际技术对标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738438" y="2690813"/>
            <a:ext cx="1700213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将深圳传统设备与柏林智能平台进行对比分析。揭示两者在关键技术性能上的差距。增强改进方向的明确性。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197167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39C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4705350" y="243840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响应速度差距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05350" y="269081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对标显示深圳设备响应速度仅为柏林平台的七分之一。反映出智能化水平存在显著落差。凸显升级紧迫性。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729413" y="197167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87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72263" y="243840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故障率下降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72263" y="269081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技术升级后故障率降低70%。显著提升系统稳定性与服务连续性。直接改善用户使用体验。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866775" y="391953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809625" y="438626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出行可靠性提升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809625" y="4638675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更低的故障率和更快响应提升了残疾人出行保障。系统更加值得信赖。服务效能实现质的飞跃。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2833688" y="391953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644D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2776538" y="438626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动态沙盘推演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2776538" y="4638675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通过可视化沙盘模拟技术参数差异。直观展示技术进步对用户体验的影响。辅助决策与方案优化。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预期成果与研究价值：从小切口到大影响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6FB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产出一：《中国公共交通无障碍40年发展图谱》，提供决策参考依据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1000" y="1828800"/>
            <a:ext cx="8382000" cy="23907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1050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整合历史数据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81050" y="2243138"/>
            <a:ext cx="155733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汇集1980至2023年政策与社会数据。覆盖四十年无障碍建设发展历程。支撑动态演进分析。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757488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构建三维模型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757488" y="2243138"/>
            <a:ext cx="155733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建立政策、设施与满意度联动模型。揭示多维度交互关系。提升分析系统性。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33925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识别滞后效应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33925" y="2243138"/>
            <a:ext cx="155733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发现政策实施与设施改善间存在三年延迟。解释执行落差原因。辅助预期管理。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710363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开发决策工具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710363" y="2243138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创建可量化评估工具。支持地方政府科学决策。提升资源配置效率。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81050" y="3252788"/>
            <a:ext cx="3533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评估现状短板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781050" y="3629025"/>
            <a:ext cx="3533775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精准识别当前薄弱环节。提供改进依据。推动针对性优化。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733925" y="3252788"/>
            <a:ext cx="3533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指导优化优先级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733925" y="3629025"/>
            <a:ext cx="3533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基于数据分析提出改进顺序。助力制定实施策略。增强政策实效性。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产出二：老旧地铁站低成本改造方案与多元资金维护模式建议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技术借鉴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参考柏林智能升降平台，设计适配国内老站的模块化改造组件，降低施工成本。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方案落地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提出分阶段加装垂直电梯与坡道优化方案，单站改造预计降低投诉85%。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资金创新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构建‘政府主导+企业捐赠+公益基金’多元投入机制，缓解财政维护压力。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长效运维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建议将设施完好率纳入公交公司考核，推动服务与硬件同步提升。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31507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产出三：融合数据、故事与全球经验的深度数据新闻特稿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428750"/>
            <a:ext cx="8382000" cy="46958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14775" y="1885950"/>
            <a:ext cx="1314450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无障碍叙事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762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三线叙事结构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76300" y="3457575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以郑智化事件为切入点，引发情感共鸣与公众关注。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876300" y="4333875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融合个人出行经历，增强叙述的真实感与代入感。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76300" y="5210175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结合历史数据与全球案例，构建多维度论证支撑。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20097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数据驱动表达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2209800" y="34575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通过动态图谱展示无障碍设施的时空演变趋势。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2209800" y="41243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利用对比沙盘揭示不同城市间的建设水平差异。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2209800" y="47910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将技术差距可视化，凸显政策执行的滞后性。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3432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概念具象转化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3543300" y="3457575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将‘政策滞后’转化为服务覆盖率的时间延迟图表。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3543300" y="4333875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把‘技术差距’表现为智能设备适配率的区域对比。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6767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文明标尺升维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4876800" y="3457575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从硬件设施转向社会包容度，衡量群体被尊重的程度。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4876800" y="43338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将无障碍视为城市文明发展的核心指标之一。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0102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公共议题建构</a:t>
            </a:r>
            <a:endParaRPr lang="en-US" sz="1200" dirty="0"/>
          </a:p>
        </p:txBody>
      </p:sp>
      <p:sp>
        <p:nvSpPr>
          <p:cNvPr id="23" name="Text 19"/>
          <p:cNvSpPr/>
          <p:nvPr/>
        </p:nvSpPr>
        <p:spPr>
          <a:xfrm>
            <a:off x="6210300" y="34575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推动残障视角从边缘化走向公共讨论中心。</a:t>
            </a:r>
            <a:endParaRPr lang="en-US" sz="1050" dirty="0"/>
          </a:p>
        </p:txBody>
      </p:sp>
      <p:sp>
        <p:nvSpPr>
          <p:cNvPr id="24" name="Text 20"/>
          <p:cNvSpPr/>
          <p:nvPr/>
        </p:nvSpPr>
        <p:spPr>
          <a:xfrm>
            <a:off x="6210300" y="4124325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激发跨群体共情，促进多元主体参与政策倡导。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73437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认知共识形成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7543800" y="34575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通过故事化传播打破偏见，重塑社会认知框架。</a:t>
            </a:r>
            <a:endParaRPr lang="en-US" sz="1050" dirty="0"/>
          </a:p>
        </p:txBody>
      </p:sp>
      <p:sp>
        <p:nvSpPr>
          <p:cNvPr id="27" name="Text 23"/>
          <p:cNvSpPr/>
          <p:nvPr/>
        </p:nvSpPr>
        <p:spPr>
          <a:xfrm>
            <a:off x="7543800" y="4124325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引导媒体与公众从‘同情’转向‘权利平等’话语体系。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社会意义：推动残疾人出行从边缘话题走向可监督的公共议程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打破沉默循环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以数据揭示4000万残疾人的出行困境，让隐形需求显性化。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建立监督标尺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用覆盖率、满意度等指标构建可量化、可追踪的公共评价体系。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激发公众参与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通过可视化叙事提升社会共情，引导公众关注并监督设施实效。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972175" y="31694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促进政策回应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5972175" y="34599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推动地方政府将无障碍运维纳入绩效考核，形成闭环治理机制。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320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研究缘起：一个25公分争议背后的社会命题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" y="1838960"/>
            <a:ext cx="4740910" cy="26047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49290" y="1771015"/>
            <a:ext cx="2885440" cy="20478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lnSpc>
                <a:spcPts val="31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郑智化深圳机场事件引发公众对无障碍设施的广泛关注</a:t>
            </a:r>
            <a:endParaRPr lang="en-US" altLang="en-US" sz="22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学科示范：探索数据新闻如何深挖热点事件背后的结构性问题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AD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热点切入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以郑智化事件为引，将公众关注转化为深度调查的起点。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AD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数据深挖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667000" y="257651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通过多源数据揭示现象背后的系统性障碍与结构性矛盾。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AD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逻辑闭环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62500" y="257651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构建从问题识别到归因分析再到解决方案的完整证据链。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AD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范式创新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58000" y="257651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示范数据新闻如何超越情绪表达，推动公共议题理性讨论。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‘5公分高度差’折射我国无障碍建设四十年的成就与困境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417320" y="158496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448945" y="217551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25公分之争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448945" y="242316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郑智化在深圳机场遭遇登机车与舱门5公分高差，暴露无障碍衔接盲区。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4211320" y="158496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3242945" y="217551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40年覆盖率跃升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3242945" y="242316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从1980年代不足10%到2023年超70%，设施覆盖率增长7倍。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7005320" y="158496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6036945" y="217551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有设施难好用</a:t>
            </a:r>
            <a:endParaRPr lang="en-US" sz="1200" dirty="0"/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6036945" y="242316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4000万残疾人中仅35%常使用，满意度仅30%，体验落差显著。</a:t>
            </a:r>
            <a:endParaRPr lang="en-US" sz="105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5725" y="3076575"/>
            <a:ext cx="2855595" cy="15195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4285" y="3076575"/>
            <a:ext cx="2233930" cy="1527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9302" r="9302"/>
          <a:stretch>
            <a:fillRect/>
          </a:stretch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从个体遭遇切入：将道德议题转化为可量化、可分析的数据新闻选题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AD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7289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事件切口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97656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以郑智化深圳机场遭遇为引，聚焦25公分高度差争议，揭示无障碍设施落地难的现实痛点。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4003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AD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7289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数据转化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976563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将公众情绪转化为实证研究，用覆盖率、满意度等指标量化‘好用’与‘建好’的差距。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4003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AD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7289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研究定位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97656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从道德倡导转向问题求解，确立数据可测、逻辑闭环、成果可落地的研究路径。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0395" y="64770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纵向历史：从</a:t>
            </a:r>
            <a:r>
              <a:rPr lang="en-US" altLang="zh-CN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无设施</a:t>
            </a:r>
            <a:r>
              <a:rPr lang="en-US" altLang="zh-CN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到</a:t>
            </a:r>
            <a:r>
              <a:rPr lang="en-US" altLang="zh-CN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有温度</a:t>
            </a:r>
            <a:r>
              <a:rPr lang="en-US" altLang="zh-CN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的量化叙事</a:t>
            </a:r>
            <a:endParaRPr lang="zh-CN" altLang="en-US" sz="225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构建‘政策-设施-社会’三维模型，系统梳理1980年以来发展脉络</a:t>
            </a:r>
            <a:endParaRPr lang="en-US" sz="22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428750"/>
            <a:ext cx="8382000" cy="29813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51447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190500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政策推动发展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195513"/>
            <a:ext cx="162877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1989年设计规范与2023年《无障碍环境建设法》成为关键节点，政策持续引导设施建设。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51447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190500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设施覆盖提升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195513"/>
            <a:ext cx="16287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在政策支持下，无障碍设施覆盖率显著提高，城乡建设逐步普及。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51447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190500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设计标准优化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195513"/>
            <a:ext cx="16287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坡道坡度、轮椅区面积等关键指标不断优化，全面达到国家标准要求。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51447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190500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服务需求增长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195513"/>
            <a:ext cx="16287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残疾人数量增加，出行需求上升，推动无障碍设施进一步完善。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43625" y="319563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4648200" y="3586163"/>
            <a:ext cx="32575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出行参与提高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4648200" y="3876675"/>
            <a:ext cx="32575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更多残疾人积极参与社会活动，反映无障碍环境改善的实际成效。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2733675" y="319563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1238250" y="3586163"/>
            <a:ext cx="32575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促进社会融合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1238250" y="3876675"/>
            <a:ext cx="32575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设施建设与使用形成良性循环，凸显无障碍发展与社会融合的正向关系。</a:t>
            </a:r>
            <a:endParaRPr lang="en-US" sz="1050" dirty="0"/>
          </a:p>
        </p:txBody>
      </p:sp>
      <p:sp>
        <p:nvSpPr>
          <p:cNvPr id="25" name="文本框 24"/>
          <p:cNvSpPr txBox="1"/>
          <p:nvPr/>
        </p:nvSpPr>
        <p:spPr>
          <a:xfrm>
            <a:off x="1558925" y="4539297"/>
            <a:ext cx="5080000" cy="70675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2000" b="0" i="0">
                <a:latin typeface="Inter"/>
                <a:ea typeface="Inter"/>
              </a:rPr>
              <a:t>当前 “用不好” 的问题是发展中的阶段性瓶颈，还是系统性机制缺陷？</a:t>
            </a:r>
            <a:endParaRPr lang="zh-CN" altLang="en-US" sz="2000" b="0" i="0"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3835" y="19050"/>
            <a:ext cx="9144000" cy="5219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t="3571" b="3571"/>
          <a:stretch>
            <a:fillRect/>
          </a:stretch>
        </p:blipFill>
        <p:spPr>
          <a:xfrm>
            <a:off x="0" y="1905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当下现状：设施</a:t>
            </a:r>
            <a:r>
              <a:rPr lang="en-US" altLang="zh-CN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建得怎么样</a:t>
            </a:r>
            <a:r>
              <a:rPr lang="en-US" altLang="zh-CN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endParaRPr lang="en-US" altLang="zh-CN" sz="225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现状扫描：城乡分化、重建设轻适配、低使用率与低满意度并存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graphicFrame>
        <p:nvGraphicFramePr>
          <p:cNvPr id="29" name="图示 28"/>
          <p:cNvGraphicFramePr/>
          <p:nvPr/>
        </p:nvGraphicFramePr>
        <p:xfrm>
          <a:off x="671195" y="1428115"/>
          <a:ext cx="6115050" cy="3337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" name="图片 29"/>
          <p:cNvPicPr/>
          <p:nvPr/>
        </p:nvPicPr>
        <p:blipFill>
          <a:blip r:embed="rId7"/>
          <a:stretch>
            <a:fillRect/>
          </a:stretch>
        </p:blipFill>
        <p:spPr>
          <a:xfrm>
            <a:off x="6263005" y="1156970"/>
            <a:ext cx="1802130" cy="1135380"/>
          </a:xfrm>
          <a:prstGeom prst="rect">
            <a:avLst/>
          </a:prstGeom>
        </p:spPr>
      </p:pic>
      <p:pic>
        <p:nvPicPr>
          <p:cNvPr id="31" name="图片 30"/>
          <p:cNvPicPr/>
          <p:nvPr/>
        </p:nvPicPr>
        <p:blipFill>
          <a:blip r:embed="rId8"/>
          <a:stretch>
            <a:fillRect/>
          </a:stretch>
        </p:blipFill>
        <p:spPr>
          <a:xfrm>
            <a:off x="6267450" y="2430145"/>
            <a:ext cx="1757680" cy="1282065"/>
          </a:xfrm>
          <a:prstGeom prst="rect">
            <a:avLst/>
          </a:prstGeom>
        </p:spPr>
      </p:pic>
      <p:pic>
        <p:nvPicPr>
          <p:cNvPr id="32" name="图片 31"/>
          <p:cNvPicPr/>
          <p:nvPr/>
        </p:nvPicPr>
        <p:blipFill>
          <a:blip r:embed="rId9"/>
          <a:stretch>
            <a:fillRect/>
          </a:stretch>
        </p:blipFill>
        <p:spPr>
          <a:xfrm>
            <a:off x="6263005" y="3910330"/>
            <a:ext cx="176149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归因分析：标准落地难、维护资金缺、服务培训弱的三重系统性障碍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0050" y="1847850"/>
            <a:ext cx="2085975" cy="23383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475" y="26979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建得不对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2475" y="29884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30%新建坡道超标，设计未严格对标国标，缺乏第三方验收机制。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86025" y="1847850"/>
            <a:ext cx="2085975" cy="23383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838450" y="262890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修得太慢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8450" y="2919412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电梯故障平均7天维修，维护资金不足总投入10%，重建设轻维护。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847850"/>
            <a:ext cx="2085975" cy="23383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24425" y="26979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帮得不好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924425" y="29884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70%司机不放坡道，仅15%公司开展服务培训，缺乏考核监督。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57975" y="1847850"/>
            <a:ext cx="2085975" cy="23383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010400" y="26979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系统性短板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7010400" y="29884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问题根源在标准执行、资金分配与服务意识的多重缺失。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横向对比：全球视野下的可借鉴经验</a:t>
            </a:r>
            <a:endParaRPr lang="zh-CN" altLang="en-US" sz="225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71500" y="24003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国际前沿技术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71500" y="264795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新加坡AR导航提升外出频率67%，柏林智能升降平台响应快7倍、故障率降70%。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3365500" y="24003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技术价值量化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3365500" y="26479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精准响应与高可靠性显著提升残疾人出行独立性与安全感。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6159500" y="24003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国内创新回应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159500" y="264795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深圳机场引入智能登机车，精度提至±1cm，投诉量下降85%。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研究方法：数据考古与可视化叙事的融合路径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6FB7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99,&quot;left&quot;:35.35,&quot;top&quot;:124.8,&quot;width&quot;:630}"/>
</p:tagLst>
</file>

<file path=ppt/tags/tag2.xml><?xml version="1.0" encoding="utf-8"?>
<p:tagLst xmlns:p="http://schemas.openxmlformats.org/presentationml/2006/main">
  <p:tag name="KSO_WM_DIAGRAM_VIRTUALLY_FRAME" val="{&quot;height&quot;:99,&quot;left&quot;:35.35,&quot;top&quot;:124.8,&quot;width&quot;:630}"/>
</p:tagLst>
</file>

<file path=ppt/tags/tag3.xml><?xml version="1.0" encoding="utf-8"?>
<p:tagLst xmlns:p="http://schemas.openxmlformats.org/presentationml/2006/main">
  <p:tag name="KSO_WM_DIAGRAM_VIRTUALLY_FRAME" val="{&quot;height&quot;:99,&quot;left&quot;:35.35,&quot;top&quot;:124.8,&quot;width&quot;:630}"/>
</p:tagLst>
</file>

<file path=ppt/tags/tag4.xml><?xml version="1.0" encoding="utf-8"?>
<p:tagLst xmlns:p="http://schemas.openxmlformats.org/presentationml/2006/main">
  <p:tag name="KSO_WM_DIAGRAM_VIRTUALLY_FRAME" val="{&quot;height&quot;:99,&quot;left&quot;:35.35,&quot;top&quot;:124.8,&quot;width&quot;:630}"/>
</p:tagLst>
</file>

<file path=ppt/tags/tag5.xml><?xml version="1.0" encoding="utf-8"?>
<p:tagLst xmlns:p="http://schemas.openxmlformats.org/presentationml/2006/main">
  <p:tag name="KSO_WM_DIAGRAM_VIRTUALLY_FRAME" val="{&quot;height&quot;:99,&quot;left&quot;:35.35,&quot;top&quot;:124.8,&quot;width&quot;:630}"/>
</p:tagLst>
</file>

<file path=ppt/tags/tag6.xml><?xml version="1.0" encoding="utf-8"?>
<p:tagLst xmlns:p="http://schemas.openxmlformats.org/presentationml/2006/main">
  <p:tag name="KSO_WM_DIAGRAM_VIRTUALLY_FRAME" val="{&quot;height&quot;:99,&quot;left&quot;:35.35,&quot;top&quot;:124.8,&quot;width&quot;:630}"/>
</p:tagLst>
</file>

<file path=ppt/tags/tag7.xml><?xml version="1.0" encoding="utf-8"?>
<p:tagLst xmlns:p="http://schemas.openxmlformats.org/presentationml/2006/main">
  <p:tag name="KSO_WM_DIAGRAM_VIRTUALLY_FRAME" val="{&quot;height&quot;:99,&quot;left&quot;:35.35,&quot;top&quot;:124.8,&quot;width&quot;:630}"/>
</p:tagLst>
</file>

<file path=ppt/tags/tag8.xml><?xml version="1.0" encoding="utf-8"?>
<p:tagLst xmlns:p="http://schemas.openxmlformats.org/presentationml/2006/main">
  <p:tag name="KSO_WM_DIAGRAM_VIRTUALLY_FRAME" val="{&quot;height&quot;:99,&quot;left&quot;:35.35,&quot;top&quot;:124.8,&quot;width&quot;:630}"/>
</p:tagLst>
</file>

<file path=ppt/tags/tag9.xml><?xml version="1.0" encoding="utf-8"?>
<p:tagLst xmlns:p="http://schemas.openxmlformats.org/presentationml/2006/main">
  <p:tag name="KSO_WM_DIAGRAM_VIRTUALLY_FRAME" val="{&quot;height&quot;:99,&quot;left&quot;:35.35,&quot;top&quot;:124.8,&quot;width&quot;:63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3317</Words>
  <Application>WPS 演示</Application>
  <PresentationFormat>On-screen Show (16:9)</PresentationFormat>
  <Paragraphs>360</Paragraphs>
  <Slides>20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微软雅黑</vt:lpstr>
      <vt:lpstr>Inter</vt:lpstr>
      <vt:lpstr>RomanS_IV25</vt:lpstr>
      <vt:lpstr>Calibri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王焕</cp:lastModifiedBy>
  <cp:revision>2</cp:revision>
  <dcterms:created xsi:type="dcterms:W3CDTF">2025-11-02T15:23:00Z</dcterms:created>
  <dcterms:modified xsi:type="dcterms:W3CDTF">2025-11-04T01:53:57Z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48312A52AB2F4239AE2B349CAD4BAA5A_12</vt:lpwstr>
  </property>
  <property fmtid="{D5CDD505-2E9C-101B-9397-08002B2CF9AE}" pid="3" name="KSOProductBuildVer">
    <vt:lpwstr>2052-12.1.0.21541</vt:lpwstr>
  </property>
</Properties>
</file>